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VVz6O7zjWg1zJR7eKuZH9awAr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405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 descr="Un dibujo de una cara feliz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r="53099"/>
          <a:stretch/>
        </p:blipFill>
        <p:spPr>
          <a:xfrm>
            <a:off x="8136166" y="4775413"/>
            <a:ext cx="369554" cy="26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311700" y="333279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600" b="1" i="0">
                <a:solidFill>
                  <a:srgbClr val="F3740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99695" y="424627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2" descr="Un dibujo de una cara feliz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r="53099"/>
          <a:stretch/>
        </p:blipFill>
        <p:spPr>
          <a:xfrm>
            <a:off x="8136166" y="4775413"/>
            <a:ext cx="369554" cy="26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338936" y="362282"/>
            <a:ext cx="422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600" b="1" i="0">
                <a:solidFill>
                  <a:srgbClr val="F3740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6" descr="Dibujo de una persona&#10;&#10;Descripción generada automáticamente con confianza baja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9143997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2" name="Google Shape;72;p26"/>
          <p:cNvSpPr txBox="1">
            <a:spLocks noGrp="1"/>
          </p:cNvSpPr>
          <p:nvPr>
            <p:ph type="ctrTitle"/>
          </p:nvPr>
        </p:nvSpPr>
        <p:spPr>
          <a:xfrm>
            <a:off x="2201159" y="1585787"/>
            <a:ext cx="4741800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26" descr="Un dibujo de una cara feliz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3588" y="4180554"/>
            <a:ext cx="1610839" cy="551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EFEDEE"/>
            </a:gs>
            <a:gs pos="52999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12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628650" y="122611"/>
            <a:ext cx="78867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/>
          <p:nvPr/>
        </p:nvSpPr>
        <p:spPr>
          <a:xfrm>
            <a:off x="8536781" y="4804767"/>
            <a:ext cx="273000" cy="2739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9"/>
          <p:cNvSpPr/>
          <p:nvPr/>
        </p:nvSpPr>
        <p:spPr>
          <a:xfrm>
            <a:off x="8536781" y="4767263"/>
            <a:ext cx="273000" cy="27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9"/>
          <p:cNvSpPr txBox="1">
            <a:spLocks noGrp="1"/>
          </p:cNvSpPr>
          <p:nvPr>
            <p:ph type="title"/>
          </p:nvPr>
        </p:nvSpPr>
        <p:spPr>
          <a:xfrm>
            <a:off x="333991" y="273844"/>
            <a:ext cx="8475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333992" y="971550"/>
            <a:ext cx="8475900" cy="3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536781" y="4767263"/>
            <a:ext cx="2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001639" y="38694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6" name="Google Shape;56;p10" descr="Un dibujo de una cara feliz&#10;&#10;Descripción generada automáticamente con confianza baja"/>
          <p:cNvPicPr preferRelativeResize="0"/>
          <p:nvPr/>
        </p:nvPicPr>
        <p:blipFill rotWithShape="1">
          <a:blip r:embed="rId10">
            <a:alphaModFix/>
          </a:blip>
          <a:srcRect r="53099"/>
          <a:stretch/>
        </p:blipFill>
        <p:spPr>
          <a:xfrm>
            <a:off x="8136166" y="4775413"/>
            <a:ext cx="369554" cy="26991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/>
          <p:nvPr/>
        </p:nvSpPr>
        <p:spPr>
          <a:xfrm>
            <a:off x="8558829" y="4846655"/>
            <a:ext cx="7200" cy="190800"/>
          </a:xfrm>
          <a:prstGeom prst="rect">
            <a:avLst/>
          </a:prstGeom>
          <a:solidFill>
            <a:srgbClr val="F2C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8630396" y="4846038"/>
            <a:ext cx="414900" cy="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F37406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900" b="0" i="0" u="none" strike="noStrike" cap="none">
              <a:solidFill>
                <a:srgbClr val="F3740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0"/>
            <a:ext cx="9143997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 idx="4294967295"/>
          </p:nvPr>
        </p:nvSpPr>
        <p:spPr>
          <a:xfrm>
            <a:off x="573931" y="2276439"/>
            <a:ext cx="7993963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449"/>
              <a:buFont typeface="Economica"/>
              <a:buNone/>
            </a:pPr>
            <a:endParaRPr sz="4600" b="1" i="0" u="none" strike="noStrike" cap="none" dirty="0">
              <a:solidFill>
                <a:srgbClr val="F2C59B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449"/>
              <a:buFont typeface="Economica"/>
              <a:buNone/>
            </a:pPr>
            <a:endParaRPr sz="4600" b="1" i="0" u="none" strike="noStrike" cap="none" dirty="0">
              <a:solidFill>
                <a:srgbClr val="F2C59B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449"/>
              <a:buFont typeface="Economica"/>
              <a:buNone/>
            </a:pPr>
            <a:endParaRPr sz="4600" b="1" i="0" u="none" strike="noStrike" cap="none" dirty="0">
              <a:solidFill>
                <a:srgbClr val="F2C59B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449"/>
              <a:buFont typeface="Economica"/>
              <a:buNone/>
            </a:pPr>
            <a:endParaRPr sz="4600" b="1" i="0" u="none" strike="noStrike" cap="none" dirty="0">
              <a:solidFill>
                <a:srgbClr val="F2C59B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algn="ctr">
              <a:buSzPct val="101449"/>
            </a:pPr>
            <a:r>
              <a:rPr lang="ru-RU" sz="4600" b="1" dirty="0">
                <a:solidFill>
                  <a:srgbClr val="F2C59B"/>
                </a:solidFill>
                <a:latin typeface="Roboto Slab"/>
                <a:ea typeface="Roboto Slab"/>
                <a:cs typeface="Roboto Slab"/>
                <a:sym typeface="Roboto Slab"/>
              </a:rPr>
              <a:t>Защитите процессы разработки и доставки ПО</a:t>
            </a:r>
            <a:r>
              <a:rPr lang="en-GB" sz="4600" b="1" i="0" u="none" strike="noStrike" cap="none" dirty="0" smtClean="0">
                <a:solidFill>
                  <a:srgbClr val="F2C59B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4600" b="1" i="0" u="none" strike="noStrike" cap="none" dirty="0">
              <a:solidFill>
                <a:srgbClr val="F2C59B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449"/>
              <a:buFont typeface="Economica"/>
              <a:buNone/>
            </a:pPr>
            <a:endParaRPr sz="4600" b="1" i="0" u="none" strike="noStrike" cap="none" dirty="0">
              <a:solidFill>
                <a:srgbClr val="F2C59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ldNum" idx="4294967295"/>
          </p:nvPr>
        </p:nvSpPr>
        <p:spPr>
          <a:xfrm>
            <a:off x="8567895" y="4854409"/>
            <a:ext cx="414900" cy="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151575" y="4708274"/>
            <a:ext cx="46038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 b="0" i="0" u="none" strike="noStrike" cap="none" dirty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Global Commercial presentation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6869" y="3523880"/>
            <a:ext cx="2725202" cy="705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397200" y="1906700"/>
            <a:ext cx="8427000" cy="1818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8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77100" y="378050"/>
            <a:ext cx="8166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lvl="0">
              <a:buClr>
                <a:schemeClr val="dk1"/>
              </a:buClr>
              <a:buSzPts val="4667"/>
            </a:pPr>
            <a:r>
              <a:rPr lang="ru-RU" sz="3000" dirty="0">
                <a:solidFill>
                  <a:schemeClr val="tx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Активы</a:t>
            </a:r>
            <a:r>
              <a:rPr lang="ru-RU" sz="3000" dirty="0">
                <a:solidFill>
                  <a:srgbClr val="F37406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 в процессах разработки и доставки </a:t>
            </a:r>
            <a:r>
              <a:rPr lang="ru-RU" sz="3000" dirty="0" smtClean="0">
                <a:solidFill>
                  <a:srgbClr val="F37406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ПО</a:t>
            </a:r>
            <a:endParaRPr sz="1400" b="0" i="0" u="none" strike="noStrike" cap="none" dirty="0">
              <a:solidFill>
                <a:schemeClr val="dk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5259550" y="2075101"/>
            <a:ext cx="1620774" cy="1571144"/>
            <a:chOff x="3163235" y="2312116"/>
            <a:chExt cx="1829110" cy="1580150"/>
          </a:xfrm>
        </p:grpSpPr>
        <p:pic>
          <p:nvPicPr>
            <p:cNvPr id="103" name="Google Shape;103;p2"/>
            <p:cNvPicPr preferRelativeResize="0"/>
            <p:nvPr/>
          </p:nvPicPr>
          <p:blipFill rotWithShape="1">
            <a:blip r:embed="rId3">
              <a:alphaModFix/>
            </a:blip>
            <a:srcRect l="5170" t="14236" r="3934"/>
            <a:stretch/>
          </p:blipFill>
          <p:spPr>
            <a:xfrm>
              <a:off x="3163235" y="2312116"/>
              <a:ext cx="1829110" cy="1080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"/>
            <p:cNvSpPr txBox="1"/>
            <p:nvPr/>
          </p:nvSpPr>
          <p:spPr>
            <a:xfrm>
              <a:off x="3236498" y="3458939"/>
              <a:ext cx="1654115" cy="433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buSzPts val="800"/>
              </a:pPr>
              <a:r>
                <a:rPr lang="ru-RU" sz="800" dirty="0">
                  <a:solidFill>
                    <a:srgbClr val="093A4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Инструменты и инфраструктура </a:t>
              </a:r>
              <a:r>
                <a:rPr lang="en-GB" sz="800" dirty="0" smtClean="0">
                  <a:solidFill>
                    <a:srgbClr val="093A4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CI/CD</a:t>
              </a:r>
              <a:endParaRPr sz="800" b="0" i="0" u="none" strike="noStrike" cap="none" dirty="0">
                <a:solidFill>
                  <a:srgbClr val="093A4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7279061" y="2158853"/>
            <a:ext cx="1193859" cy="1562227"/>
            <a:chOff x="1195400" y="2401825"/>
            <a:chExt cx="1251950" cy="1565515"/>
          </a:xfrm>
        </p:grpSpPr>
        <p:sp>
          <p:nvSpPr>
            <p:cNvPr id="106" name="Google Shape;106;p2"/>
            <p:cNvSpPr txBox="1"/>
            <p:nvPr/>
          </p:nvSpPr>
          <p:spPr>
            <a:xfrm>
              <a:off x="1352053" y="3535576"/>
              <a:ext cx="951000" cy="431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ru-RU" sz="800" b="0" i="0" u="none" strike="noStrike" cap="none" dirty="0" smtClean="0">
                  <a:solidFill>
                    <a:srgbClr val="093A4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Процессы и команды</a:t>
              </a:r>
              <a:endParaRPr sz="800" b="0" i="0" u="none" strike="noStrike" cap="none" dirty="0">
                <a:solidFill>
                  <a:srgbClr val="093A4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107" name="Google Shape;10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95400" y="2401825"/>
              <a:ext cx="1251950" cy="1058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2"/>
          <p:cNvGrpSpPr/>
          <p:nvPr/>
        </p:nvGrpSpPr>
        <p:grpSpPr>
          <a:xfrm>
            <a:off x="681941" y="2104462"/>
            <a:ext cx="1193910" cy="1292036"/>
            <a:chOff x="6981093" y="2455713"/>
            <a:chExt cx="1036200" cy="1317463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7023709" y="3459374"/>
              <a:ext cx="951000" cy="313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ru-RU" sz="800" b="0" i="0" u="none" strike="noStrike" cap="none" dirty="0" smtClean="0">
                  <a:solidFill>
                    <a:srgbClr val="093A4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Собственный код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 l="24571" t="27310" r="24140" b="27322"/>
            <a:stretch/>
          </p:blipFill>
          <p:spPr>
            <a:xfrm>
              <a:off x="6981093" y="2455713"/>
              <a:ext cx="1036200" cy="916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2"/>
          <p:cNvGrpSpPr/>
          <p:nvPr/>
        </p:nvGrpSpPr>
        <p:grpSpPr>
          <a:xfrm>
            <a:off x="2271277" y="2060150"/>
            <a:ext cx="1027948" cy="1463048"/>
            <a:chOff x="5263189" y="2478300"/>
            <a:chExt cx="951011" cy="1390597"/>
          </a:xfrm>
        </p:grpSpPr>
        <p:sp>
          <p:nvSpPr>
            <p:cNvPr id="112" name="Google Shape;112;p2"/>
            <p:cNvSpPr txBox="1"/>
            <p:nvPr/>
          </p:nvSpPr>
          <p:spPr>
            <a:xfrm>
              <a:off x="5263189" y="3459376"/>
              <a:ext cx="951000" cy="409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buSzPts val="800"/>
              </a:pPr>
              <a:r>
                <a:rPr lang="ru-RU" sz="800" dirty="0">
                  <a:solidFill>
                    <a:srgbClr val="093A4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Сторонние </a:t>
              </a:r>
              <a:r>
                <a:rPr lang="ru-RU" sz="800" dirty="0" smtClean="0">
                  <a:solidFill>
                    <a:srgbClr val="093A4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зависимости</a:t>
              </a:r>
              <a:endParaRPr sz="800" b="0" i="0" u="none" strike="noStrike" cap="none" dirty="0">
                <a:solidFill>
                  <a:srgbClr val="093A4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113" name="Google Shape;113;p2"/>
            <p:cNvPicPr preferRelativeResize="0"/>
            <p:nvPr/>
          </p:nvPicPr>
          <p:blipFill rotWithShape="1">
            <a:blip r:embed="rId6">
              <a:alphaModFix/>
            </a:blip>
            <a:srcRect l="8924" t="9187" r="7665" b="11403"/>
            <a:stretch/>
          </p:blipFill>
          <p:spPr>
            <a:xfrm>
              <a:off x="5263200" y="2478300"/>
              <a:ext cx="951000" cy="9054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2"/>
          <p:cNvGrpSpPr/>
          <p:nvPr/>
        </p:nvGrpSpPr>
        <p:grpSpPr>
          <a:xfrm>
            <a:off x="3807650" y="2088070"/>
            <a:ext cx="1027949" cy="1206518"/>
            <a:chOff x="3807650" y="2850070"/>
            <a:chExt cx="1027949" cy="1206518"/>
          </a:xfrm>
        </p:grpSpPr>
        <p:pic>
          <p:nvPicPr>
            <p:cNvPr id="115" name="Google Shape;115;p2"/>
            <p:cNvPicPr preferRelativeResize="0"/>
            <p:nvPr/>
          </p:nvPicPr>
          <p:blipFill rotWithShape="1">
            <a:blip r:embed="rId7">
              <a:alphaModFix/>
            </a:blip>
            <a:srcRect l="9658" t="13001" r="6644" b="10374"/>
            <a:stretch/>
          </p:blipFill>
          <p:spPr>
            <a:xfrm>
              <a:off x="3807650" y="2850070"/>
              <a:ext cx="1027949" cy="954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"/>
            <p:cNvSpPr txBox="1"/>
            <p:nvPr/>
          </p:nvSpPr>
          <p:spPr>
            <a:xfrm>
              <a:off x="3894882" y="3748788"/>
              <a:ext cx="84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buSzPts val="800"/>
              </a:pPr>
              <a:r>
                <a:rPr lang="ru-RU" sz="800" dirty="0">
                  <a:solidFill>
                    <a:srgbClr val="093A4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Конвейеры</a:t>
              </a:r>
              <a:endParaRPr sz="800" b="0" i="0" u="none" strike="noStrike" cap="none" dirty="0">
                <a:solidFill>
                  <a:srgbClr val="093A4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 rot="1365601">
            <a:off x="4196363" y="4394341"/>
            <a:ext cx="1698236" cy="37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rgbClr val="F37406"/>
                </a:solidFill>
                <a:latin typeface="Roboto"/>
                <a:ea typeface="Roboto"/>
                <a:cs typeface="Roboto"/>
                <a:sym typeface="Roboto"/>
              </a:rPr>
              <a:t>Уя</a:t>
            </a:r>
            <a:r>
              <a:rPr lang="ru-RU" sz="1600" dirty="0">
                <a:solidFill>
                  <a:srgbClr val="F37406"/>
                </a:solidFill>
                <a:latin typeface="Roboto"/>
                <a:ea typeface="Roboto"/>
                <a:cs typeface="Roboto"/>
                <a:sym typeface="Roboto"/>
              </a:rPr>
              <a:t>з</a:t>
            </a:r>
            <a:r>
              <a:rPr lang="ru-RU" sz="1600" b="0" i="0" u="none" strike="noStrike" cap="none" dirty="0" smtClean="0">
                <a:solidFill>
                  <a:srgbClr val="F37406"/>
                </a:solidFill>
                <a:latin typeface="Roboto"/>
                <a:ea typeface="Roboto"/>
                <a:cs typeface="Roboto"/>
                <a:sym typeface="Roboto"/>
              </a:rPr>
              <a:t>вимости</a:t>
            </a: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2043191" y="3009654"/>
            <a:ext cx="2797118" cy="566634"/>
            <a:chOff x="1192271" y="3420039"/>
            <a:chExt cx="2870311" cy="581700"/>
          </a:xfrm>
        </p:grpSpPr>
        <p:sp>
          <p:nvSpPr>
            <p:cNvPr id="123" name="Google Shape;123;p3"/>
            <p:cNvSpPr/>
            <p:nvPr/>
          </p:nvSpPr>
          <p:spPr>
            <a:xfrm>
              <a:off x="2780682" y="3609930"/>
              <a:ext cx="237600" cy="237600"/>
            </a:xfrm>
            <a:prstGeom prst="ellipse">
              <a:avLst/>
            </a:prstGeom>
            <a:solidFill>
              <a:srgbClr val="FF9900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24" name="Google Shape;124;p3"/>
            <p:cNvCxnSpPr>
              <a:endCxn id="123" idx="6"/>
            </p:cNvCxnSpPr>
            <p:nvPr/>
          </p:nvCxnSpPr>
          <p:spPr>
            <a:xfrm flipH="1">
              <a:off x="3018282" y="3723930"/>
              <a:ext cx="1044300" cy="480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5" name="Google Shape;125;p3"/>
            <p:cNvSpPr txBox="1"/>
            <p:nvPr/>
          </p:nvSpPr>
          <p:spPr>
            <a:xfrm>
              <a:off x="1192271" y="3420039"/>
              <a:ext cx="15525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buSzPts val="1200"/>
              </a:pP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Инструменты и инфраструктура </a:t>
              </a:r>
              <a:r>
                <a:rPr lang="en-GB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CI/CD</a:t>
              </a: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749656" y="3788481"/>
            <a:ext cx="2797118" cy="566634"/>
            <a:chOff x="1192271" y="3420039"/>
            <a:chExt cx="2870311" cy="581700"/>
          </a:xfrm>
        </p:grpSpPr>
        <p:sp>
          <p:nvSpPr>
            <p:cNvPr id="127" name="Google Shape;127;p3"/>
            <p:cNvSpPr/>
            <p:nvPr/>
          </p:nvSpPr>
          <p:spPr>
            <a:xfrm>
              <a:off x="2780682" y="3609930"/>
              <a:ext cx="237600" cy="237600"/>
            </a:xfrm>
            <a:prstGeom prst="ellipse">
              <a:avLst/>
            </a:prstGeom>
            <a:solidFill>
              <a:srgbClr val="FF9900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28" name="Google Shape;128;p3"/>
            <p:cNvCxnSpPr>
              <a:endCxn id="127" idx="6"/>
            </p:cNvCxnSpPr>
            <p:nvPr/>
          </p:nvCxnSpPr>
          <p:spPr>
            <a:xfrm flipH="1">
              <a:off x="3018282" y="3723930"/>
              <a:ext cx="1044300" cy="480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" name="Google Shape;129;p3"/>
            <p:cNvSpPr txBox="1"/>
            <p:nvPr/>
          </p:nvSpPr>
          <p:spPr>
            <a:xfrm>
              <a:off x="1192271" y="3420039"/>
              <a:ext cx="15525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buSzPts val="1200"/>
              </a:pPr>
              <a:r>
                <a:rPr lang="ru-RU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Процессы и команды</a:t>
              </a:r>
            </a:p>
          </p:txBody>
        </p:sp>
      </p:grpSp>
      <p:sp>
        <p:nvSpPr>
          <p:cNvPr id="130" name="Google Shape;130;p3"/>
          <p:cNvSpPr/>
          <p:nvPr/>
        </p:nvSpPr>
        <p:spPr>
          <a:xfrm>
            <a:off x="4676007" y="3013258"/>
            <a:ext cx="2895568" cy="1075083"/>
          </a:xfrm>
          <a:custGeom>
            <a:avLst/>
            <a:gdLst/>
            <a:ahLst/>
            <a:cxnLst/>
            <a:rect l="l" t="t" r="r" b="b"/>
            <a:pathLst>
              <a:path w="39012" h="12970" extrusionOk="0">
                <a:moveTo>
                  <a:pt x="0" y="5914"/>
                </a:moveTo>
                <a:lnTo>
                  <a:pt x="19531" y="12970"/>
                </a:lnTo>
                <a:lnTo>
                  <a:pt x="39012" y="5914"/>
                </a:lnTo>
                <a:lnTo>
                  <a:pt x="1958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>
            <a:off x="4746252" y="2934819"/>
            <a:ext cx="1376978" cy="999404"/>
          </a:xfrm>
          <a:custGeom>
            <a:avLst/>
            <a:gdLst/>
            <a:ahLst/>
            <a:cxnLst/>
            <a:rect l="l" t="t" r="r" b="b"/>
            <a:pathLst>
              <a:path w="31954" h="20822" extrusionOk="0">
                <a:moveTo>
                  <a:pt x="7355" y="0"/>
                </a:moveTo>
                <a:lnTo>
                  <a:pt x="31954" y="8796"/>
                </a:lnTo>
                <a:lnTo>
                  <a:pt x="31954" y="20822"/>
                </a:lnTo>
                <a:lnTo>
                  <a:pt x="0" y="8895"/>
                </a:lnTo>
                <a:close/>
              </a:path>
            </a:pathLst>
          </a:custGeom>
          <a:solidFill>
            <a:srgbClr val="569CD6"/>
          </a:solid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 flipH="1">
            <a:off x="6123276" y="2934819"/>
            <a:ext cx="1376978" cy="999404"/>
          </a:xfrm>
          <a:custGeom>
            <a:avLst/>
            <a:gdLst/>
            <a:ahLst/>
            <a:cxnLst/>
            <a:rect l="l" t="t" r="r" b="b"/>
            <a:pathLst>
              <a:path w="31954" h="20822" extrusionOk="0">
                <a:moveTo>
                  <a:pt x="7355" y="0"/>
                </a:moveTo>
                <a:lnTo>
                  <a:pt x="31954" y="8796"/>
                </a:lnTo>
                <a:lnTo>
                  <a:pt x="31954" y="20822"/>
                </a:lnTo>
                <a:lnTo>
                  <a:pt x="0" y="8895"/>
                </a:lnTo>
                <a:close/>
              </a:path>
            </a:pathLst>
          </a:custGeom>
          <a:solidFill>
            <a:srgbClr val="9325A5"/>
          </a:solidFill>
          <a:ln>
            <a:noFill/>
          </a:ln>
        </p:spPr>
      </p:sp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102" y="2168068"/>
            <a:ext cx="245624" cy="24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5698" y="2687581"/>
            <a:ext cx="245624" cy="24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4904" y="3274175"/>
            <a:ext cx="246307" cy="24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4362" y="3281311"/>
            <a:ext cx="245624" cy="24508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/>
          <p:nvPr/>
        </p:nvSpPr>
        <p:spPr>
          <a:xfrm>
            <a:off x="4242084" y="3503501"/>
            <a:ext cx="1881052" cy="1365403"/>
          </a:xfrm>
          <a:custGeom>
            <a:avLst/>
            <a:gdLst/>
            <a:ahLst/>
            <a:cxnLst/>
            <a:rect l="l" t="t" r="r" b="b"/>
            <a:pathLst>
              <a:path w="31954" h="20822" extrusionOk="0">
                <a:moveTo>
                  <a:pt x="7355" y="0"/>
                </a:moveTo>
                <a:lnTo>
                  <a:pt x="31954" y="8796"/>
                </a:lnTo>
                <a:lnTo>
                  <a:pt x="31954" y="20822"/>
                </a:lnTo>
                <a:lnTo>
                  <a:pt x="0" y="8895"/>
                </a:lnTo>
                <a:close/>
              </a:path>
            </a:pathLst>
          </a:custGeom>
          <a:solidFill>
            <a:srgbClr val="569CD6"/>
          </a:solid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 flipH="1">
            <a:off x="6123274" y="3496148"/>
            <a:ext cx="1881052" cy="1365403"/>
          </a:xfrm>
          <a:custGeom>
            <a:avLst/>
            <a:gdLst/>
            <a:ahLst/>
            <a:cxnLst/>
            <a:rect l="l" t="t" r="r" b="b"/>
            <a:pathLst>
              <a:path w="31954" h="20822" extrusionOk="0">
                <a:moveTo>
                  <a:pt x="7355" y="0"/>
                </a:moveTo>
                <a:lnTo>
                  <a:pt x="31954" y="8796"/>
                </a:lnTo>
                <a:lnTo>
                  <a:pt x="31954" y="20822"/>
                </a:lnTo>
                <a:lnTo>
                  <a:pt x="0" y="8895"/>
                </a:lnTo>
                <a:close/>
              </a:path>
            </a:pathLst>
          </a:custGeom>
          <a:solidFill>
            <a:srgbClr val="9325A5"/>
          </a:solidFill>
          <a:ln>
            <a:noFill/>
          </a:ln>
        </p:spPr>
      </p:sp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963" y="3942120"/>
            <a:ext cx="246307" cy="24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3578" y="3949256"/>
            <a:ext cx="245624" cy="24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5">
            <a:alphaModFix/>
          </a:blip>
          <a:srcRect l="5170" t="14236" r="3934"/>
          <a:stretch/>
        </p:blipFill>
        <p:spPr>
          <a:xfrm>
            <a:off x="1442036" y="3039998"/>
            <a:ext cx="640114" cy="42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0883" y="3769803"/>
            <a:ext cx="640118" cy="541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>
            <a:spLocks noGrp="1"/>
          </p:cNvSpPr>
          <p:nvPr>
            <p:ph type="title" idx="4294967295"/>
          </p:nvPr>
        </p:nvSpPr>
        <p:spPr>
          <a:xfrm>
            <a:off x="311700" y="292625"/>
            <a:ext cx="398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7222"/>
              <a:buNone/>
            </a:pPr>
            <a:r>
              <a:rPr lang="en-GB" sz="3200" dirty="0" err="1" smtClean="0">
                <a:solidFill>
                  <a:srgbClr val="F37406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Xygen</a:t>
            </a:r>
            <a:r>
              <a:rPr lang="en-US" sz="3200" dirty="0" err="1">
                <a:solidFill>
                  <a:srgbClr val="F37406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i</a:t>
            </a:r>
            <a:endParaRPr sz="3200" dirty="0"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sp>
        <p:nvSpPr>
          <p:cNvPr id="144" name="Google Shape;144;p3"/>
          <p:cNvSpPr/>
          <p:nvPr/>
        </p:nvSpPr>
        <p:spPr>
          <a:xfrm rot="-1384101">
            <a:off x="6395617" y="4437048"/>
            <a:ext cx="1698190" cy="37544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rgbClr val="F37406"/>
                </a:solidFill>
                <a:latin typeface="Roboto"/>
                <a:ea typeface="Roboto"/>
                <a:cs typeface="Roboto"/>
                <a:sym typeface="Roboto"/>
              </a:rPr>
              <a:t>Вредоносное ПО (</a:t>
            </a:r>
            <a:r>
              <a:rPr lang="en-US" sz="1600" dirty="0">
                <a:solidFill>
                  <a:srgbClr val="F37406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GB" sz="1600" b="0" i="0" u="none" strike="noStrike" cap="none" dirty="0" err="1" smtClean="0">
                <a:solidFill>
                  <a:srgbClr val="F37406"/>
                </a:solidFill>
                <a:latin typeface="Roboto"/>
                <a:ea typeface="Roboto"/>
                <a:cs typeface="Roboto"/>
                <a:sym typeface="Roboto"/>
              </a:rPr>
              <a:t>alware</a:t>
            </a:r>
            <a:r>
              <a:rPr lang="ru-RU" sz="1600" b="0" i="0" u="none" strike="noStrike" cap="none" dirty="0" smtClean="0">
                <a:solidFill>
                  <a:srgbClr val="F3740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4712264" y="1469101"/>
            <a:ext cx="231600" cy="231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6" name="Google Shape;146;p3"/>
          <p:cNvCxnSpPr>
            <a:endCxn id="145" idx="6"/>
          </p:cNvCxnSpPr>
          <p:nvPr/>
        </p:nvCxnSpPr>
        <p:spPr>
          <a:xfrm flipH="1">
            <a:off x="4943864" y="1579951"/>
            <a:ext cx="1017600" cy="4800"/>
          </a:xfrm>
          <a:prstGeom prst="straightConnector1">
            <a:avLst/>
          </a:prstGeom>
          <a:noFill/>
          <a:ln w="9525" cap="flat" cmpd="sng">
            <a:solidFill>
              <a:srgbClr val="BDBDB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3"/>
          <p:cNvSpPr txBox="1"/>
          <p:nvPr/>
        </p:nvSpPr>
        <p:spPr>
          <a:xfrm>
            <a:off x="3164358" y="1384334"/>
            <a:ext cx="151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Код приложения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4333768" y="2044276"/>
            <a:ext cx="231600" cy="231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9" name="Google Shape;149;p3"/>
          <p:cNvCxnSpPr>
            <a:endCxn id="148" idx="6"/>
          </p:cNvCxnSpPr>
          <p:nvPr/>
        </p:nvCxnSpPr>
        <p:spPr>
          <a:xfrm flipH="1">
            <a:off x="4565368" y="2155126"/>
            <a:ext cx="1017600" cy="4800"/>
          </a:xfrm>
          <a:prstGeom prst="straightConnector1">
            <a:avLst/>
          </a:prstGeom>
          <a:noFill/>
          <a:ln w="9525" cap="flat" cmpd="sng">
            <a:solidFill>
              <a:srgbClr val="BDBDB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3"/>
          <p:cNvSpPr txBox="1"/>
          <p:nvPr/>
        </p:nvSpPr>
        <p:spPr>
          <a:xfrm>
            <a:off x="2785861" y="1966667"/>
            <a:ext cx="151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Зависимости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3962433" y="2619451"/>
            <a:ext cx="231600" cy="231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2" name="Google Shape;152;p3"/>
          <p:cNvCxnSpPr>
            <a:endCxn id="151" idx="6"/>
          </p:cNvCxnSpPr>
          <p:nvPr/>
        </p:nvCxnSpPr>
        <p:spPr>
          <a:xfrm flipH="1">
            <a:off x="4194033" y="2730301"/>
            <a:ext cx="1017600" cy="4800"/>
          </a:xfrm>
          <a:prstGeom prst="straightConnector1">
            <a:avLst/>
          </a:prstGeom>
          <a:noFill/>
          <a:ln w="9525" cap="flat" cmpd="sng">
            <a:solidFill>
              <a:srgbClr val="BDBDB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3"/>
          <p:cNvSpPr txBox="1"/>
          <p:nvPr/>
        </p:nvSpPr>
        <p:spPr>
          <a:xfrm>
            <a:off x="2414526" y="2537336"/>
            <a:ext cx="15129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Пайплайны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CI/CD </a:t>
            </a:r>
            <a:endParaRPr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5063879" y="2575963"/>
            <a:ext cx="2119522" cy="787020"/>
          </a:xfrm>
          <a:custGeom>
            <a:avLst/>
            <a:gdLst/>
            <a:ahLst/>
            <a:cxnLst/>
            <a:rect l="l" t="t" r="r" b="b"/>
            <a:pathLst>
              <a:path w="39012" h="12970" extrusionOk="0">
                <a:moveTo>
                  <a:pt x="0" y="5914"/>
                </a:moveTo>
                <a:lnTo>
                  <a:pt x="19531" y="12970"/>
                </a:lnTo>
                <a:lnTo>
                  <a:pt x="39012" y="5914"/>
                </a:lnTo>
                <a:lnTo>
                  <a:pt x="1958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>
            <a:off x="5199590" y="2425114"/>
            <a:ext cx="1836581" cy="679954"/>
          </a:xfrm>
          <a:custGeom>
            <a:avLst/>
            <a:gdLst/>
            <a:ahLst/>
            <a:cxnLst/>
            <a:rect l="l" t="t" r="r" b="b"/>
            <a:pathLst>
              <a:path w="49248" h="16300" extrusionOk="0">
                <a:moveTo>
                  <a:pt x="0" y="7554"/>
                </a:moveTo>
                <a:lnTo>
                  <a:pt x="24649" y="16300"/>
                </a:lnTo>
                <a:lnTo>
                  <a:pt x="49248" y="7604"/>
                </a:lnTo>
                <a:lnTo>
                  <a:pt x="2459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>
            <a:off x="5390121" y="2201761"/>
            <a:ext cx="1455050" cy="538936"/>
          </a:xfrm>
          <a:custGeom>
            <a:avLst/>
            <a:gdLst/>
            <a:ahLst/>
            <a:cxnLst/>
            <a:rect l="l" t="t" r="r" b="b"/>
            <a:pathLst>
              <a:path w="39012" h="12970" extrusionOk="0">
                <a:moveTo>
                  <a:pt x="0" y="5914"/>
                </a:moveTo>
                <a:lnTo>
                  <a:pt x="19531" y="12970"/>
                </a:lnTo>
                <a:lnTo>
                  <a:pt x="39012" y="5914"/>
                </a:lnTo>
                <a:lnTo>
                  <a:pt x="1958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>
            <a:off x="5671838" y="1857383"/>
            <a:ext cx="895674" cy="338408"/>
          </a:xfrm>
          <a:custGeom>
            <a:avLst/>
            <a:gdLst/>
            <a:ahLst/>
            <a:cxnLst/>
            <a:rect l="l" t="t" r="r" b="b"/>
            <a:pathLst>
              <a:path w="24053" h="8150" extrusionOk="0">
                <a:moveTo>
                  <a:pt x="0" y="3827"/>
                </a:moveTo>
                <a:lnTo>
                  <a:pt x="11976" y="8150"/>
                </a:lnTo>
                <a:lnTo>
                  <a:pt x="24053" y="3827"/>
                </a:lnTo>
                <a:lnTo>
                  <a:pt x="1212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158" name="Google Shape;158;p3"/>
          <p:cNvSpPr/>
          <p:nvPr/>
        </p:nvSpPr>
        <p:spPr>
          <a:xfrm>
            <a:off x="5252443" y="2447466"/>
            <a:ext cx="867428" cy="530667"/>
          </a:xfrm>
          <a:custGeom>
            <a:avLst/>
            <a:gdLst/>
            <a:ahLst/>
            <a:cxnLst/>
            <a:rect l="l" t="t" r="r" b="b"/>
            <a:pathLst>
              <a:path w="23257" h="12771" extrusionOk="0">
                <a:moveTo>
                  <a:pt x="3727" y="0"/>
                </a:moveTo>
                <a:lnTo>
                  <a:pt x="0" y="4522"/>
                </a:lnTo>
                <a:lnTo>
                  <a:pt x="23257" y="12771"/>
                </a:lnTo>
                <a:lnTo>
                  <a:pt x="23257" y="7056"/>
                </a:lnTo>
                <a:close/>
              </a:path>
            </a:pathLst>
          </a:custGeom>
          <a:gradFill>
            <a:gsLst>
              <a:gs pos="0">
                <a:srgbClr val="FFCA37"/>
              </a:gs>
              <a:gs pos="100000">
                <a:srgbClr val="AD8107"/>
              </a:gs>
            </a:gsLst>
            <a:lin ang="5400012" scaled="0"/>
          </a:gradFill>
          <a:ln>
            <a:noFill/>
          </a:ln>
        </p:spPr>
      </p:sp>
      <p:sp>
        <p:nvSpPr>
          <p:cNvPr id="159" name="Google Shape;159;p3"/>
          <p:cNvSpPr/>
          <p:nvPr/>
        </p:nvSpPr>
        <p:spPr>
          <a:xfrm flipH="1">
            <a:off x="6118095" y="2447466"/>
            <a:ext cx="867428" cy="530667"/>
          </a:xfrm>
          <a:custGeom>
            <a:avLst/>
            <a:gdLst/>
            <a:ahLst/>
            <a:cxnLst/>
            <a:rect l="l" t="t" r="r" b="b"/>
            <a:pathLst>
              <a:path w="23257" h="12771" extrusionOk="0">
                <a:moveTo>
                  <a:pt x="3727" y="0"/>
                </a:moveTo>
                <a:lnTo>
                  <a:pt x="0" y="4522"/>
                </a:lnTo>
                <a:lnTo>
                  <a:pt x="23257" y="12771"/>
                </a:lnTo>
                <a:lnTo>
                  <a:pt x="23257" y="7056"/>
                </a:lnTo>
                <a:close/>
              </a:path>
            </a:pathLst>
          </a:custGeom>
          <a:solidFill>
            <a:srgbClr val="F4B400"/>
          </a:solidFill>
          <a:ln>
            <a:noFill/>
          </a:ln>
        </p:spPr>
      </p:sp>
      <p:sp>
        <p:nvSpPr>
          <p:cNvPr id="160" name="Google Shape;160;p3"/>
          <p:cNvSpPr/>
          <p:nvPr/>
        </p:nvSpPr>
        <p:spPr>
          <a:xfrm>
            <a:off x="5439649" y="2015924"/>
            <a:ext cx="680232" cy="586472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rgbClr val="569CD6"/>
          </a:solidFill>
          <a:ln>
            <a:noFill/>
          </a:ln>
        </p:spPr>
      </p:sp>
      <p:sp>
        <p:nvSpPr>
          <p:cNvPr id="161" name="Google Shape;161;p3"/>
          <p:cNvSpPr/>
          <p:nvPr/>
        </p:nvSpPr>
        <p:spPr>
          <a:xfrm flipH="1">
            <a:off x="6118085" y="2015924"/>
            <a:ext cx="680232" cy="586472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rgbClr val="9325A5"/>
          </a:solidFill>
          <a:ln>
            <a:noFill/>
          </a:ln>
        </p:spPr>
      </p:sp>
      <p:sp>
        <p:nvSpPr>
          <p:cNvPr id="162" name="Google Shape;162;p3"/>
          <p:cNvSpPr/>
          <p:nvPr/>
        </p:nvSpPr>
        <p:spPr>
          <a:xfrm>
            <a:off x="5723236" y="1367635"/>
            <a:ext cx="396659" cy="693802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rgbClr val="569CD6"/>
          </a:solidFill>
          <a:ln>
            <a:noFill/>
          </a:ln>
        </p:spPr>
      </p:sp>
      <p:sp>
        <p:nvSpPr>
          <p:cNvPr id="163" name="Google Shape;163;p3"/>
          <p:cNvSpPr/>
          <p:nvPr/>
        </p:nvSpPr>
        <p:spPr>
          <a:xfrm flipH="1">
            <a:off x="6118071" y="1367635"/>
            <a:ext cx="396659" cy="693802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rgbClr val="9325A5"/>
          </a:solidFill>
          <a:ln>
            <a:noFill/>
          </a:ln>
        </p:spPr>
      </p:sp>
      <p:sp>
        <p:nvSpPr>
          <p:cNvPr id="164" name="Google Shape;164;p3"/>
          <p:cNvSpPr/>
          <p:nvPr/>
        </p:nvSpPr>
        <p:spPr>
          <a:xfrm>
            <a:off x="5115931" y="2446554"/>
            <a:ext cx="1004335" cy="769513"/>
          </a:xfrm>
          <a:custGeom>
            <a:avLst/>
            <a:gdLst/>
            <a:ahLst/>
            <a:cxnLst/>
            <a:rect l="l" t="t" r="r" b="b"/>
            <a:pathLst>
              <a:path w="65016" h="46623" extrusionOk="0">
                <a:moveTo>
                  <a:pt x="17858" y="0"/>
                </a:moveTo>
                <a:lnTo>
                  <a:pt x="0" y="22135"/>
                </a:lnTo>
                <a:lnTo>
                  <a:pt x="65016" y="46623"/>
                </a:lnTo>
                <a:lnTo>
                  <a:pt x="65016" y="17537"/>
                </a:lnTo>
                <a:close/>
              </a:path>
            </a:pathLst>
          </a:custGeom>
          <a:solidFill>
            <a:srgbClr val="569CD6"/>
          </a:solidFill>
          <a:ln>
            <a:noFill/>
          </a:ln>
        </p:spPr>
      </p:sp>
      <p:sp>
        <p:nvSpPr>
          <p:cNvPr id="165" name="Google Shape;165;p3"/>
          <p:cNvSpPr/>
          <p:nvPr/>
        </p:nvSpPr>
        <p:spPr>
          <a:xfrm flipH="1">
            <a:off x="6117616" y="2447775"/>
            <a:ext cx="1004335" cy="769513"/>
          </a:xfrm>
          <a:custGeom>
            <a:avLst/>
            <a:gdLst/>
            <a:ahLst/>
            <a:cxnLst/>
            <a:rect l="l" t="t" r="r" b="b"/>
            <a:pathLst>
              <a:path w="65016" h="46623" extrusionOk="0">
                <a:moveTo>
                  <a:pt x="17858" y="0"/>
                </a:moveTo>
                <a:lnTo>
                  <a:pt x="0" y="22135"/>
                </a:lnTo>
                <a:lnTo>
                  <a:pt x="65016" y="46623"/>
                </a:lnTo>
                <a:lnTo>
                  <a:pt x="65016" y="17537"/>
                </a:lnTo>
                <a:close/>
              </a:path>
            </a:pathLst>
          </a:custGeom>
          <a:solidFill>
            <a:srgbClr val="9325A5"/>
          </a:solidFill>
          <a:ln>
            <a:noFill/>
          </a:ln>
        </p:spPr>
      </p:sp>
      <p:pic>
        <p:nvPicPr>
          <p:cNvPr id="166" name="Google Shape;16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4401" y="1677202"/>
            <a:ext cx="246307" cy="24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2815" y="1684338"/>
            <a:ext cx="245624" cy="24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945" y="2160932"/>
            <a:ext cx="246307" cy="24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0737" y="2680446"/>
            <a:ext cx="246307" cy="24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7">
            <a:alphaModFix/>
          </a:blip>
          <a:srcRect l="8924" t="9187" r="7665" b="11403"/>
          <a:stretch/>
        </p:blipFill>
        <p:spPr>
          <a:xfrm>
            <a:off x="2503264" y="1905899"/>
            <a:ext cx="504631" cy="48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8">
            <a:alphaModFix/>
          </a:blip>
          <a:srcRect l="24571" t="27310" r="24140" b="27322"/>
          <a:stretch/>
        </p:blipFill>
        <p:spPr>
          <a:xfrm>
            <a:off x="2812042" y="1360064"/>
            <a:ext cx="504629" cy="44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9">
            <a:alphaModFix/>
          </a:blip>
          <a:srcRect l="9658" t="13001" r="6644" b="10374"/>
          <a:stretch/>
        </p:blipFill>
        <p:spPr>
          <a:xfrm>
            <a:off x="1922508" y="2482672"/>
            <a:ext cx="520317" cy="49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3"/>
          <p:cNvGrpSpPr/>
          <p:nvPr/>
        </p:nvGrpSpPr>
        <p:grpSpPr>
          <a:xfrm>
            <a:off x="2344636" y="1113028"/>
            <a:ext cx="3779100" cy="1411272"/>
            <a:chOff x="2344636" y="1113028"/>
            <a:chExt cx="3779100" cy="1411272"/>
          </a:xfrm>
        </p:grpSpPr>
        <p:sp>
          <p:nvSpPr>
            <p:cNvPr id="174" name="Google Shape;174;p3"/>
            <p:cNvSpPr/>
            <p:nvPr/>
          </p:nvSpPr>
          <p:spPr>
            <a:xfrm>
              <a:off x="2344636" y="1256200"/>
              <a:ext cx="3779100" cy="1268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43434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933400" y="1113028"/>
              <a:ext cx="830700" cy="205200"/>
            </a:xfrm>
            <a:prstGeom prst="wedgeRoundRectCallout">
              <a:avLst>
                <a:gd name="adj1" fmla="val 50369"/>
                <a:gd name="adj2" fmla="val -19319"/>
                <a:gd name="adj3" fmla="val 16667"/>
              </a:avLst>
            </a:prstGeom>
            <a:solidFill>
              <a:srgbClr val="FFFFFF"/>
            </a:solidFill>
            <a:ln w="12700" cap="flat" cmpd="sng">
              <a:solidFill>
                <a:srgbClr val="6666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C7F"/>
                </a:buClr>
                <a:buSzPts val="700"/>
                <a:buFont typeface="Arial"/>
                <a:buNone/>
              </a:pPr>
              <a:r>
                <a:rPr lang="en-GB" sz="800" b="1" i="0" u="none" strike="noStrike" cap="none">
                  <a:solidFill>
                    <a:srgbClr val="1B2C7F"/>
                  </a:solidFill>
                  <a:latin typeface="Open Sans"/>
                  <a:ea typeface="Open Sans"/>
                  <a:cs typeface="Open Sans"/>
                  <a:sym typeface="Open Sans"/>
                </a:rPr>
                <a:t>SAST / SCA</a:t>
              </a:r>
              <a:endParaRPr sz="800" b="1" i="0" u="none" strike="noStrike" cap="none">
                <a:solidFill>
                  <a:srgbClr val="1B2C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215" y="2141538"/>
            <a:ext cx="245624" cy="24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7615" y="2674938"/>
            <a:ext cx="245624" cy="24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70" y="0"/>
            <a:ext cx="8461443" cy="4766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/>
          <p:nvPr/>
        </p:nvSpPr>
        <p:spPr>
          <a:xfrm>
            <a:off x="96100" y="73250"/>
            <a:ext cx="8166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F37406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Xygeni’s </a:t>
            </a:r>
            <a:r>
              <a:rPr lang="en-GB" sz="3200" b="0" i="0" u="none" strike="noStrike" cap="none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Products</a:t>
            </a:r>
            <a:endParaRPr sz="3200" b="0" i="0" u="none" strike="noStrike" cap="none">
              <a:solidFill>
                <a:schemeClr val="dk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550" y="864950"/>
            <a:ext cx="8032251" cy="404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81000"/>
            <a:ext cx="777240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E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515343" y="1882734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dirty="0">
                <a:solidFill>
                  <a:srgbClr val="093A40"/>
                </a:solidFill>
              </a:rPr>
              <a:t>Thanks.</a:t>
            </a:r>
            <a:endParaRPr dirty="0">
              <a:solidFill>
                <a:srgbClr val="093A40"/>
              </a:solidFill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563259" y="3144340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rgbClr val="072427"/>
                </a:solidFill>
                <a:latin typeface="Roboto Light"/>
                <a:ea typeface="Roboto Light"/>
                <a:cs typeface="Roboto Light"/>
                <a:sym typeface="Roboto Light"/>
              </a:rPr>
              <a:t>www.xygeni.io</a:t>
            </a:r>
            <a:endParaRPr sz="800" b="0" i="0" u="none" strike="noStrike" cap="none" dirty="0">
              <a:solidFill>
                <a:srgbClr val="072427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rgbClr val="072427"/>
                </a:solidFill>
                <a:latin typeface="Roboto Light"/>
                <a:ea typeface="Roboto Light"/>
                <a:cs typeface="Roboto Light"/>
                <a:sym typeface="Roboto Light"/>
              </a:rPr>
              <a:t>sales@xygeni.io</a:t>
            </a:r>
            <a:br>
              <a:rPr lang="en-GB" sz="800" b="0" i="0" u="none" strike="noStrike" cap="none" dirty="0">
                <a:solidFill>
                  <a:srgbClr val="072427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800" b="0" i="0" u="none" strike="noStrike" cap="none" dirty="0">
                <a:solidFill>
                  <a:srgbClr val="072427"/>
                </a:solidFill>
                <a:latin typeface="Roboto Light"/>
                <a:ea typeface="Roboto Light"/>
                <a:cs typeface="Roboto Light"/>
                <a:sym typeface="Roboto Light"/>
              </a:rPr>
              <a:t>+34 91 061 6677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00" y="2683625"/>
            <a:ext cx="1784090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60</Words>
  <Application>Microsoft Office PowerPoint</Application>
  <PresentationFormat>Экран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Roboto Thin</vt:lpstr>
      <vt:lpstr>Roboto</vt:lpstr>
      <vt:lpstr>Roboto Light</vt:lpstr>
      <vt:lpstr>Roboto Slab</vt:lpstr>
      <vt:lpstr>Calibri</vt:lpstr>
      <vt:lpstr>Gentium Plus</vt:lpstr>
      <vt:lpstr>Helvetica Neue</vt:lpstr>
      <vt:lpstr>Economica</vt:lpstr>
      <vt:lpstr>Open Sans</vt:lpstr>
      <vt:lpstr>Roboto Slab Black</vt:lpstr>
      <vt:lpstr>Simple Light</vt:lpstr>
      <vt:lpstr>Luxe</vt:lpstr>
      <vt:lpstr>    Защитите процессы разработки и доставки ПО. </vt:lpstr>
      <vt:lpstr>Презентация PowerPoint</vt:lpstr>
      <vt:lpstr>Xygeni</vt:lpstr>
      <vt:lpstr>Презентация PowerPoint</vt:lpstr>
      <vt:lpstr>Презентация PowerPoint</vt:lpstr>
      <vt:lpstr>Презентация PowerPoint</vt:lpstr>
      <vt:lpstr>Thanks.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Защитите процессы разработки и доставки ПО. </dc:title>
  <cp:lastModifiedBy>Madi B</cp:lastModifiedBy>
  <cp:revision>11</cp:revision>
  <dcterms:modified xsi:type="dcterms:W3CDTF">2025-09-23T12:29:30Z</dcterms:modified>
</cp:coreProperties>
</file>